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359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gif"/></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154079"/>
            <a:ext cx="7477601" cy="355402"/>
          </a:xfrm>
          <a:prstGeom prst="rect">
            <a:avLst/>
          </a:prstGeom>
          <a:noFill/>
          <a:ln/>
        </p:spPr>
        <p:txBody>
          <a:bodyPr wrap="none" rtlCol="0" anchor="t"/>
          <a:lstStyle/>
          <a:p>
            <a:pPr marL="0" indent="0">
              <a:lnSpc>
                <a:spcPts val="2799"/>
              </a:lnSpc>
              <a:buNone/>
            </a:pPr>
            <a:endParaRPr lang="en-US" sz="1750" dirty="0"/>
          </a:p>
        </p:txBody>
      </p:sp>
      <p:sp>
        <p:nvSpPr>
          <p:cNvPr id="6" name="Text 2"/>
          <p:cNvSpPr/>
          <p:nvPr/>
        </p:nvSpPr>
        <p:spPr>
          <a:xfrm>
            <a:off x="6319599" y="2731651"/>
            <a:ext cx="7477601" cy="2499598"/>
          </a:xfrm>
          <a:prstGeom prst="rect">
            <a:avLst/>
          </a:prstGeom>
          <a:noFill/>
          <a:ln/>
        </p:spPr>
        <p:txBody>
          <a:bodyPr wrap="square" rtlCol="0" anchor="t"/>
          <a:lstStyle/>
          <a:p>
            <a:pPr marL="0" indent="0">
              <a:lnSpc>
                <a:spcPts val="6561"/>
              </a:lnSpc>
              <a:buNone/>
            </a:pPr>
            <a:r>
              <a:rPr lang="en-US" sz="5249" b="1" kern="0" spc="-157" dirty="0">
                <a:solidFill>
                  <a:srgbClr val="FFFFFF"/>
                </a:solidFill>
                <a:latin typeface="Overpass" pitchFamily="34" charset="0"/>
                <a:ea typeface="Overpass" pitchFamily="34" charset="-122"/>
                <a:cs typeface="Overpass" pitchFamily="34" charset="-120"/>
              </a:rPr>
              <a:t>Brain Stroke Image Recognition using OpenCV</a:t>
            </a:r>
            <a:endParaRPr lang="en-US" sz="5249" dirty="0"/>
          </a:p>
        </p:txBody>
      </p:sp>
      <p:sp>
        <p:nvSpPr>
          <p:cNvPr id="7" name="Text 3"/>
          <p:cNvSpPr/>
          <p:nvPr/>
        </p:nvSpPr>
        <p:spPr>
          <a:xfrm>
            <a:off x="6319599" y="5564505"/>
            <a:ext cx="7477601"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Discover how OpenCV is revolutionizing the field of brain stroke image recognition and processing, leading to faster and more accurate diagnoses.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5" name="Text 1"/>
          <p:cNvSpPr/>
          <p:nvPr/>
        </p:nvSpPr>
        <p:spPr>
          <a:xfrm>
            <a:off x="6319599" y="2205395"/>
            <a:ext cx="4443889" cy="74771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Thank you…</a:t>
            </a:r>
            <a:r>
              <a:rPr lang="en-US" sz="4374" b="1" kern="0" spc="-131" dirty="0">
                <a:solidFill>
                  <a:srgbClr val="000000"/>
                </a:solidFill>
                <a:latin typeface="Overpass" pitchFamily="34" charset="0"/>
                <a:ea typeface="Overpass" pitchFamily="34" charset="-122"/>
                <a:cs typeface="Overpass" pitchFamily="34" charset="-120"/>
              </a:rPr>
              <a:t>😁</a:t>
            </a:r>
            <a:endParaRPr lang="en-US" sz="4374" dirty="0"/>
          </a:p>
        </p:txBody>
      </p:sp>
      <p:sp>
        <p:nvSpPr>
          <p:cNvPr id="6" name="Text 2"/>
          <p:cNvSpPr/>
          <p:nvPr/>
        </p:nvSpPr>
        <p:spPr>
          <a:xfrm>
            <a:off x="6319599" y="3286363"/>
            <a:ext cx="7477601" cy="2132409"/>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Thank you for joining us on this journey of exploration and innovation. Together, we venture into a future where the synergy of healthcare and technology continues to redefine possibilities and save lives.
Anupam Ram               Kuntal Mondal
Riddhith Banerjee      Shivam Basak</a:t>
            </a:r>
            <a:endParaRPr lang="en-US" sz="1750" dirty="0"/>
          </a:p>
        </p:txBody>
      </p:sp>
      <p:sp>
        <p:nvSpPr>
          <p:cNvPr id="7" name="Text 3"/>
          <p:cNvSpPr/>
          <p:nvPr/>
        </p:nvSpPr>
        <p:spPr>
          <a:xfrm>
            <a:off x="6319599" y="5668685"/>
            <a:ext cx="7477601" cy="355402"/>
          </a:xfrm>
          <a:prstGeom prst="rect">
            <a:avLst/>
          </a:prstGeom>
          <a:noFill/>
          <a:ln/>
        </p:spPr>
        <p:txBody>
          <a:bodyPr wrap="none" rtlCol="0" anchor="t"/>
          <a:lstStyle/>
          <a:p>
            <a:pPr marL="0" indent="0">
              <a:lnSpc>
                <a:spcPts val="2799"/>
              </a:lnSpc>
              <a:buNone/>
            </a:pPr>
            <a:endParaRPr lang="en-US" sz="1750" dirty="0"/>
          </a:p>
        </p:txBody>
      </p:sp>
      <p:pic>
        <p:nvPicPr>
          <p:cNvPr id="10" name="Picture 9">
            <a:extLst>
              <a:ext uri="{FF2B5EF4-FFF2-40B4-BE49-F238E27FC236}">
                <a16:creationId xmlns:a16="http://schemas.microsoft.com/office/drawing/2014/main" id="{03C44603-7AFD-A213-AB1B-EAA7666E826C}"/>
              </a:ext>
            </a:extLst>
          </p:cNvPr>
          <p:cNvPicPr>
            <a:picLocks noChangeAspect="1"/>
          </p:cNvPicPr>
          <p:nvPr/>
        </p:nvPicPr>
        <p:blipFill>
          <a:blip r:embed="rId4"/>
          <a:stretch>
            <a:fillRect/>
          </a:stretch>
        </p:blipFill>
        <p:spPr>
          <a:xfrm>
            <a:off x="0" y="0"/>
            <a:ext cx="586232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10758"/>
            <a:ext cx="14630400" cy="8229600"/>
          </a:xfrm>
          <a:prstGeom prst="rect">
            <a:avLst/>
          </a:prstGeom>
          <a:solidFill>
            <a:srgbClr val="0C0C0C">
              <a:alpha val="80000"/>
            </a:srgbClr>
          </a:solidFill>
          <a:ln/>
        </p:spPr>
      </p:sp>
      <p:sp>
        <p:nvSpPr>
          <p:cNvPr id="6" name="Text 2"/>
          <p:cNvSpPr/>
          <p:nvPr/>
        </p:nvSpPr>
        <p:spPr>
          <a:xfrm>
            <a:off x="2348389" y="1093708"/>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Introduction</a:t>
            </a:r>
            <a:endParaRPr lang="en-US" sz="4374" dirty="0"/>
          </a:p>
        </p:txBody>
      </p:sp>
      <p:sp>
        <p:nvSpPr>
          <p:cNvPr id="7" name="Text 3"/>
          <p:cNvSpPr/>
          <p:nvPr/>
        </p:nvSpPr>
        <p:spPr>
          <a:xfrm>
            <a:off x="2348389" y="2121337"/>
            <a:ext cx="9933503"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Good morning, ladies and gentlemen. Today, I actually we are excited to present a topic that holds immense potential in revolutionizing the field of healthcare – "Brain Stroke Image Recognition using OpenCV."</a:t>
            </a:r>
            <a:endParaRPr lang="en-US" sz="1750" dirty="0"/>
          </a:p>
        </p:txBody>
      </p:sp>
      <p:sp>
        <p:nvSpPr>
          <p:cNvPr id="8" name="Text 4"/>
          <p:cNvSpPr/>
          <p:nvPr/>
        </p:nvSpPr>
        <p:spPr>
          <a:xfrm>
            <a:off x="2348389" y="3437453"/>
            <a:ext cx="9933503"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Every year, millions of lives are impacted by strokes, a medical emergency that demands swift and accurate diagnosis for effective treatment. The ability to identify and process brain stroke images rapidly can make a significant difference in patient outcomes. This is where the integration of OpenCV, the Open Source Computer Vision Library, comes into play.</a:t>
            </a:r>
            <a:endParaRPr lang="en-US" sz="1750" dirty="0"/>
          </a:p>
        </p:txBody>
      </p:sp>
      <p:sp>
        <p:nvSpPr>
          <p:cNvPr id="9" name="Text 5"/>
          <p:cNvSpPr/>
          <p:nvPr/>
        </p:nvSpPr>
        <p:spPr>
          <a:xfrm>
            <a:off x="2348389" y="5108972"/>
            <a:ext cx="9933503"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In our presentation, we'll delve into the motivation behind this project, the significance of addressing this critical medical need, the challenges involved, and the remarkable potential that OpenCV brings to the table. Let's embark on a journey to explore the intersection of medical imaging, artificial intelligence, and open-source technology in the context of brain stroke recognition.</a:t>
            </a:r>
            <a:endParaRPr lang="en-US" sz="1750" dirty="0"/>
          </a:p>
        </p:txBody>
      </p:sp>
      <p:sp>
        <p:nvSpPr>
          <p:cNvPr id="10" name="Text 6"/>
          <p:cNvSpPr/>
          <p:nvPr/>
        </p:nvSpPr>
        <p:spPr>
          <a:xfrm>
            <a:off x="2348389" y="6780490"/>
            <a:ext cx="9933503" cy="355402"/>
          </a:xfrm>
          <a:prstGeom prst="rect">
            <a:avLst/>
          </a:prstGeom>
          <a:noFill/>
          <a:ln/>
        </p:spPr>
        <p:txBody>
          <a:bodyPr wrap="non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Shall we begin?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871234"/>
          </a:xfrm>
          <a:prstGeom prst="rect">
            <a:avLst/>
          </a:prstGeom>
          <a:solidFill>
            <a:srgbClr val="0C0C0C"/>
          </a:solidFill>
          <a:ln w="9644">
            <a:solidFill>
              <a:srgbClr val="565151"/>
            </a:solidFill>
            <a:prstDash val="solid"/>
          </a:ln>
        </p:spPr>
      </p:sp>
      <p:pic>
        <p:nvPicPr>
          <p:cNvPr id="4" name="Image 1" descr="preencoded.png"/>
          <p:cNvPicPr>
            <a:picLocks noChangeAspect="1"/>
          </p:cNvPicPr>
          <p:nvPr/>
        </p:nvPicPr>
        <p:blipFill>
          <a:blip r:embed="rId4"/>
          <a:stretch>
            <a:fillRect/>
          </a:stretch>
        </p:blipFill>
        <p:spPr>
          <a:xfrm>
            <a:off x="9144000" y="0"/>
            <a:ext cx="5486400" cy="9871234"/>
          </a:xfrm>
          <a:prstGeom prst="rect">
            <a:avLst/>
          </a:prstGeom>
        </p:spPr>
      </p:pic>
      <p:sp>
        <p:nvSpPr>
          <p:cNvPr id="5" name="Text 1"/>
          <p:cNvSpPr/>
          <p:nvPr/>
        </p:nvSpPr>
        <p:spPr>
          <a:xfrm>
            <a:off x="1095256" y="427673"/>
            <a:ext cx="4341376" cy="486013"/>
          </a:xfrm>
          <a:prstGeom prst="rect">
            <a:avLst/>
          </a:prstGeom>
          <a:noFill/>
          <a:ln/>
        </p:spPr>
        <p:txBody>
          <a:bodyPr wrap="none" rtlCol="0" anchor="t"/>
          <a:lstStyle/>
          <a:p>
            <a:pPr marL="0" indent="0">
              <a:lnSpc>
                <a:spcPts val="3827"/>
              </a:lnSpc>
              <a:buNone/>
            </a:pPr>
            <a:r>
              <a:rPr lang="en-US" sz="3062" b="1" kern="0" spc="-92" dirty="0">
                <a:solidFill>
                  <a:srgbClr val="FFFFFF"/>
                </a:solidFill>
                <a:latin typeface="Overpass" pitchFamily="34" charset="0"/>
                <a:ea typeface="Overpass" pitchFamily="34" charset="-122"/>
                <a:cs typeface="Overpass" pitchFamily="34" charset="-120"/>
              </a:rPr>
              <a:t>Objective of the Research</a:t>
            </a:r>
            <a:endParaRPr lang="en-US" sz="3062" dirty="0"/>
          </a:p>
        </p:txBody>
      </p:sp>
      <p:sp>
        <p:nvSpPr>
          <p:cNvPr id="6" name="Text 2"/>
          <p:cNvSpPr/>
          <p:nvPr/>
        </p:nvSpPr>
        <p:spPr>
          <a:xfrm>
            <a:off x="1095256" y="1146929"/>
            <a:ext cx="6953488" cy="1243608"/>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The primary objective of this research is to develop and implement an automated system for the detection of brain strokes using computer vision techniques, specifically leveraging the OpenCV library. The project aims to address critical challenges in the timely and accurate diagnosis of strokes, contributing to improved patient outcomes and healthcare efficiency. The specific objectives are as follows:</a:t>
            </a:r>
            <a:endParaRPr lang="en-US" sz="1225" dirty="0"/>
          </a:p>
        </p:txBody>
      </p:sp>
      <p:sp>
        <p:nvSpPr>
          <p:cNvPr id="7" name="Text 3"/>
          <p:cNvSpPr/>
          <p:nvPr/>
        </p:nvSpPr>
        <p:spPr>
          <a:xfrm>
            <a:off x="1344097" y="2565440"/>
            <a:ext cx="6704648" cy="279797"/>
          </a:xfrm>
          <a:prstGeom prst="rect">
            <a:avLst/>
          </a:prstGeom>
          <a:noFill/>
          <a:ln/>
        </p:spPr>
        <p:txBody>
          <a:bodyPr wrap="none" rtlCol="0" anchor="t"/>
          <a:lstStyle/>
          <a:p>
            <a:pPr marL="342900" indent="-342900" algn="l">
              <a:lnSpc>
                <a:spcPts val="2204"/>
              </a:lnSpc>
              <a:buSzPct val="100000"/>
              <a:buFont typeface="+mj-lt"/>
              <a:buAutoNum type="arabicPeriod"/>
            </a:pPr>
            <a:r>
              <a:rPr lang="en-US" sz="1225" i="1" dirty="0">
                <a:solidFill>
                  <a:srgbClr val="E5E0DF"/>
                </a:solidFill>
                <a:latin typeface="Overpass" pitchFamily="34" charset="0"/>
                <a:ea typeface="Overpass" pitchFamily="34" charset="-122"/>
                <a:cs typeface="Overpass" pitchFamily="34" charset="-120"/>
              </a:rPr>
              <a:t>Automated Stroke Detection:</a:t>
            </a:r>
            <a:endParaRPr lang="en-US" sz="1225" dirty="0"/>
          </a:p>
        </p:txBody>
      </p:sp>
      <p:sp>
        <p:nvSpPr>
          <p:cNvPr id="8" name="Text 4"/>
          <p:cNvSpPr/>
          <p:nvPr/>
        </p:nvSpPr>
        <p:spPr>
          <a:xfrm>
            <a:off x="1592818" y="3020139"/>
            <a:ext cx="6455926" cy="559594"/>
          </a:xfrm>
          <a:prstGeom prst="rect">
            <a:avLst/>
          </a:prstGeom>
          <a:noFill/>
          <a:ln/>
        </p:spPr>
        <p:txBody>
          <a:bodyPr wrap="square" rtlCol="0" anchor="t"/>
          <a:lstStyle/>
          <a:p>
            <a:pPr marL="685800" lvl="1"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Develop a robust algorithm using OpenCV for automated detection of stroke-related abnormalities in medical images, such as CT or MRI scans.</a:t>
            </a:r>
            <a:endParaRPr lang="en-US" sz="1225" dirty="0"/>
          </a:p>
        </p:txBody>
      </p:sp>
      <p:sp>
        <p:nvSpPr>
          <p:cNvPr id="9" name="Text 5"/>
          <p:cNvSpPr/>
          <p:nvPr/>
        </p:nvSpPr>
        <p:spPr>
          <a:xfrm>
            <a:off x="1344097" y="3641884"/>
            <a:ext cx="6704648" cy="279797"/>
          </a:xfrm>
          <a:prstGeom prst="rect">
            <a:avLst/>
          </a:prstGeom>
          <a:noFill/>
          <a:ln/>
        </p:spPr>
        <p:txBody>
          <a:bodyPr wrap="none" rtlCol="0" anchor="t"/>
          <a:lstStyle/>
          <a:p>
            <a:pPr marL="342900" indent="-342900" algn="l">
              <a:lnSpc>
                <a:spcPts val="2204"/>
              </a:lnSpc>
              <a:buSzPct val="100000"/>
              <a:buFont typeface="+mj-lt"/>
              <a:buAutoNum type="arabicPeriod" startAt="2"/>
            </a:pPr>
            <a:r>
              <a:rPr lang="en-US" sz="1225" i="1" dirty="0">
                <a:solidFill>
                  <a:srgbClr val="E5E0DF"/>
                </a:solidFill>
                <a:latin typeface="Overpass" pitchFamily="34" charset="0"/>
                <a:ea typeface="Overpass" pitchFamily="34" charset="-122"/>
                <a:cs typeface="Overpass" pitchFamily="34" charset="-120"/>
              </a:rPr>
              <a:t>Image Pre-processing and Feature Extraction:</a:t>
            </a:r>
            <a:endParaRPr lang="en-US" sz="1225" dirty="0"/>
          </a:p>
        </p:txBody>
      </p:sp>
      <p:sp>
        <p:nvSpPr>
          <p:cNvPr id="10" name="Text 6"/>
          <p:cNvSpPr/>
          <p:nvPr/>
        </p:nvSpPr>
        <p:spPr>
          <a:xfrm>
            <a:off x="1592818" y="3983831"/>
            <a:ext cx="6455926" cy="559594"/>
          </a:xfrm>
          <a:prstGeom prst="rect">
            <a:avLst/>
          </a:prstGeom>
          <a:noFill/>
          <a:ln/>
        </p:spPr>
        <p:txBody>
          <a:bodyPr wrap="square" rtlCol="0" anchor="t"/>
          <a:lstStyle/>
          <a:p>
            <a:pPr marL="685800" lvl="1"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Implement advanced image pre-processing techniques to enhance the quality of medical images.</a:t>
            </a:r>
            <a:endParaRPr lang="en-US" sz="1225" dirty="0"/>
          </a:p>
        </p:txBody>
      </p:sp>
      <p:sp>
        <p:nvSpPr>
          <p:cNvPr id="11" name="Text 7"/>
          <p:cNvSpPr/>
          <p:nvPr/>
        </p:nvSpPr>
        <p:spPr>
          <a:xfrm>
            <a:off x="1592818" y="4605576"/>
            <a:ext cx="6455926" cy="559594"/>
          </a:xfrm>
          <a:prstGeom prst="rect">
            <a:avLst/>
          </a:prstGeom>
          <a:noFill/>
          <a:ln/>
        </p:spPr>
        <p:txBody>
          <a:bodyPr wrap="square" rtlCol="0" anchor="t"/>
          <a:lstStyle/>
          <a:p>
            <a:pPr marL="685800" lvl="1"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Extract relevant features from the pre-processed images to facilitate accurate identification of stroke-related lesions.</a:t>
            </a:r>
            <a:endParaRPr lang="en-US" sz="1225" dirty="0"/>
          </a:p>
        </p:txBody>
      </p:sp>
      <p:sp>
        <p:nvSpPr>
          <p:cNvPr id="12" name="Text 8"/>
          <p:cNvSpPr/>
          <p:nvPr/>
        </p:nvSpPr>
        <p:spPr>
          <a:xfrm>
            <a:off x="1344097" y="5227320"/>
            <a:ext cx="6704648" cy="279797"/>
          </a:xfrm>
          <a:prstGeom prst="rect">
            <a:avLst/>
          </a:prstGeom>
          <a:noFill/>
          <a:ln/>
        </p:spPr>
        <p:txBody>
          <a:bodyPr wrap="none" rtlCol="0" anchor="t"/>
          <a:lstStyle/>
          <a:p>
            <a:pPr marL="342900" indent="-342900" algn="l">
              <a:lnSpc>
                <a:spcPts val="2204"/>
              </a:lnSpc>
              <a:buSzPct val="100000"/>
              <a:buFont typeface="+mj-lt"/>
              <a:buAutoNum type="arabicPeriod" startAt="3"/>
            </a:pPr>
            <a:r>
              <a:rPr lang="en-US" sz="1225" i="1" dirty="0">
                <a:solidFill>
                  <a:srgbClr val="E5E0DF"/>
                </a:solidFill>
                <a:latin typeface="Overpass" pitchFamily="34" charset="0"/>
                <a:ea typeface="Overpass" pitchFamily="34" charset="-122"/>
                <a:cs typeface="Overpass" pitchFamily="34" charset="-120"/>
              </a:rPr>
              <a:t>Classification and Segmentation:</a:t>
            </a:r>
            <a:endParaRPr lang="en-US" sz="1225" dirty="0"/>
          </a:p>
        </p:txBody>
      </p:sp>
      <p:sp>
        <p:nvSpPr>
          <p:cNvPr id="13" name="Text 9"/>
          <p:cNvSpPr/>
          <p:nvPr/>
        </p:nvSpPr>
        <p:spPr>
          <a:xfrm>
            <a:off x="1592818" y="5569268"/>
            <a:ext cx="6455926" cy="559594"/>
          </a:xfrm>
          <a:prstGeom prst="rect">
            <a:avLst/>
          </a:prstGeom>
          <a:noFill/>
          <a:ln/>
        </p:spPr>
        <p:txBody>
          <a:bodyPr wrap="square" rtlCol="0" anchor="t"/>
          <a:lstStyle/>
          <a:p>
            <a:pPr marL="685800" lvl="1"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Utilize machine learning techniques, possibly integrated with OpenCV, for the classification and segmentation of stroke regions within medical images.</a:t>
            </a:r>
            <a:endParaRPr lang="en-US" sz="1225" dirty="0"/>
          </a:p>
        </p:txBody>
      </p:sp>
      <p:sp>
        <p:nvSpPr>
          <p:cNvPr id="14" name="Text 10"/>
          <p:cNvSpPr/>
          <p:nvPr/>
        </p:nvSpPr>
        <p:spPr>
          <a:xfrm>
            <a:off x="1344097" y="6191012"/>
            <a:ext cx="6704648" cy="279797"/>
          </a:xfrm>
          <a:prstGeom prst="rect">
            <a:avLst/>
          </a:prstGeom>
          <a:noFill/>
          <a:ln/>
        </p:spPr>
        <p:txBody>
          <a:bodyPr wrap="none" rtlCol="0" anchor="t"/>
          <a:lstStyle/>
          <a:p>
            <a:pPr marL="342900" indent="-342900" algn="l">
              <a:lnSpc>
                <a:spcPts val="2204"/>
              </a:lnSpc>
              <a:buSzPct val="100000"/>
              <a:buFont typeface="+mj-lt"/>
              <a:buAutoNum type="arabicPeriod" startAt="4"/>
            </a:pPr>
            <a:r>
              <a:rPr lang="en-US" sz="1225" i="1" dirty="0">
                <a:solidFill>
                  <a:srgbClr val="E5E0DF"/>
                </a:solidFill>
                <a:latin typeface="Overpass" pitchFamily="34" charset="0"/>
                <a:ea typeface="Overpass" pitchFamily="34" charset="-122"/>
                <a:cs typeface="Overpass" pitchFamily="34" charset="-120"/>
              </a:rPr>
              <a:t>Integration with Healthcare Systems:</a:t>
            </a:r>
            <a:endParaRPr lang="en-US" sz="1225" dirty="0"/>
          </a:p>
        </p:txBody>
      </p:sp>
      <p:sp>
        <p:nvSpPr>
          <p:cNvPr id="15" name="Text 11"/>
          <p:cNvSpPr/>
          <p:nvPr/>
        </p:nvSpPr>
        <p:spPr>
          <a:xfrm>
            <a:off x="1592818" y="6532959"/>
            <a:ext cx="6455926" cy="559594"/>
          </a:xfrm>
          <a:prstGeom prst="rect">
            <a:avLst/>
          </a:prstGeom>
          <a:noFill/>
          <a:ln/>
        </p:spPr>
        <p:txBody>
          <a:bodyPr wrap="square" rtlCol="0" anchor="t"/>
          <a:lstStyle/>
          <a:p>
            <a:pPr marL="685800" lvl="1"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Design the system to seamlessly integrate with existing healthcare infrastructure, ensuring practical applicability in clinical settings.</a:t>
            </a:r>
            <a:endParaRPr lang="en-US" sz="1225" dirty="0"/>
          </a:p>
        </p:txBody>
      </p:sp>
      <p:sp>
        <p:nvSpPr>
          <p:cNvPr id="16" name="Text 12"/>
          <p:cNvSpPr/>
          <p:nvPr/>
        </p:nvSpPr>
        <p:spPr>
          <a:xfrm>
            <a:off x="1344097" y="7154704"/>
            <a:ext cx="6704648" cy="279797"/>
          </a:xfrm>
          <a:prstGeom prst="rect">
            <a:avLst/>
          </a:prstGeom>
          <a:noFill/>
          <a:ln/>
        </p:spPr>
        <p:txBody>
          <a:bodyPr wrap="none" rtlCol="0" anchor="t"/>
          <a:lstStyle/>
          <a:p>
            <a:pPr marL="342900" indent="-342900" algn="l">
              <a:lnSpc>
                <a:spcPts val="2204"/>
              </a:lnSpc>
              <a:buSzPct val="100000"/>
              <a:buFont typeface="+mj-lt"/>
              <a:buAutoNum type="arabicPeriod" startAt="5"/>
            </a:pPr>
            <a:r>
              <a:rPr lang="en-US" sz="1225" i="1" dirty="0">
                <a:solidFill>
                  <a:srgbClr val="E5E0DF"/>
                </a:solidFill>
                <a:latin typeface="Overpass" pitchFamily="34" charset="0"/>
                <a:ea typeface="Overpass" pitchFamily="34" charset="-122"/>
                <a:cs typeface="Overpass" pitchFamily="34" charset="-120"/>
              </a:rPr>
              <a:t>Real-time Processing:</a:t>
            </a:r>
            <a:endParaRPr lang="en-US" sz="1225" dirty="0"/>
          </a:p>
        </p:txBody>
      </p:sp>
      <p:sp>
        <p:nvSpPr>
          <p:cNvPr id="17" name="Text 13"/>
          <p:cNvSpPr/>
          <p:nvPr/>
        </p:nvSpPr>
        <p:spPr>
          <a:xfrm>
            <a:off x="1592818" y="7496651"/>
            <a:ext cx="6455926" cy="559594"/>
          </a:xfrm>
          <a:prstGeom prst="rect">
            <a:avLst/>
          </a:prstGeom>
          <a:noFill/>
          <a:ln/>
        </p:spPr>
        <p:txBody>
          <a:bodyPr wrap="square" rtlCol="0" anchor="t"/>
          <a:lstStyle/>
          <a:p>
            <a:pPr marL="685800" lvl="1"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Optimize the algorithm for real-time image processing, minimizing delays in stroke detection and enabling swift clinical decision-making.</a:t>
            </a:r>
            <a:endParaRPr lang="en-US" sz="1225" dirty="0"/>
          </a:p>
        </p:txBody>
      </p:sp>
      <p:sp>
        <p:nvSpPr>
          <p:cNvPr id="18" name="Text 14"/>
          <p:cNvSpPr/>
          <p:nvPr/>
        </p:nvSpPr>
        <p:spPr>
          <a:xfrm>
            <a:off x="1344097" y="8118396"/>
            <a:ext cx="6704648" cy="279797"/>
          </a:xfrm>
          <a:prstGeom prst="rect">
            <a:avLst/>
          </a:prstGeom>
          <a:noFill/>
          <a:ln/>
        </p:spPr>
        <p:txBody>
          <a:bodyPr wrap="none" rtlCol="0" anchor="t"/>
          <a:lstStyle/>
          <a:p>
            <a:pPr marL="342900" indent="-342900" algn="l">
              <a:lnSpc>
                <a:spcPts val="2204"/>
              </a:lnSpc>
              <a:buSzPct val="100000"/>
              <a:buFont typeface="+mj-lt"/>
              <a:buAutoNum type="arabicPeriod" startAt="6"/>
            </a:pPr>
            <a:r>
              <a:rPr lang="en-US" sz="1225" i="1" dirty="0">
                <a:solidFill>
                  <a:srgbClr val="E5E0DF"/>
                </a:solidFill>
                <a:latin typeface="Overpass" pitchFamily="34" charset="0"/>
                <a:ea typeface="Overpass" pitchFamily="34" charset="-122"/>
                <a:cs typeface="Overpass" pitchFamily="34" charset="-120"/>
              </a:rPr>
              <a:t>Accuracy and Sensitivity Improvement:</a:t>
            </a:r>
            <a:endParaRPr lang="en-US" sz="1225" dirty="0"/>
          </a:p>
        </p:txBody>
      </p:sp>
      <p:sp>
        <p:nvSpPr>
          <p:cNvPr id="19" name="Text 15"/>
          <p:cNvSpPr/>
          <p:nvPr/>
        </p:nvSpPr>
        <p:spPr>
          <a:xfrm>
            <a:off x="1592818" y="8460343"/>
            <a:ext cx="6455926" cy="559594"/>
          </a:xfrm>
          <a:prstGeom prst="rect">
            <a:avLst/>
          </a:prstGeom>
          <a:noFill/>
          <a:ln/>
        </p:spPr>
        <p:txBody>
          <a:bodyPr wrap="square" rtlCol="0" anchor="t"/>
          <a:lstStyle/>
          <a:p>
            <a:pPr marL="685800" lvl="1"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Evaluate and enhance the accuracy and sensitivity of stroke detection through iterative testing and refinement of the algorithm.</a:t>
            </a:r>
            <a:endParaRPr lang="en-US" sz="1225" dirty="0"/>
          </a:p>
        </p:txBody>
      </p:sp>
      <p:sp>
        <p:nvSpPr>
          <p:cNvPr id="20" name="Text 16"/>
          <p:cNvSpPr/>
          <p:nvPr/>
        </p:nvSpPr>
        <p:spPr>
          <a:xfrm>
            <a:off x="1095256" y="9194840"/>
            <a:ext cx="6953488" cy="248722"/>
          </a:xfrm>
          <a:prstGeom prst="rect">
            <a:avLst/>
          </a:prstGeom>
          <a:noFill/>
          <a:ln/>
        </p:spPr>
        <p:txBody>
          <a:bodyPr wrap="none" rtlCol="0" anchor="t"/>
          <a:lstStyle/>
          <a:p>
            <a:pPr marL="0" indent="0">
              <a:lnSpc>
                <a:spcPts val="1960"/>
              </a:lnSpc>
              <a:buNone/>
            </a:pPr>
            <a:endParaRPr lang="en-US" sz="122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862"/>
          </a:xfrm>
          <a:prstGeom prst="rect">
            <a:avLst/>
          </a:prstGeom>
          <a:solidFill>
            <a:srgbClr val="0C0C0C"/>
          </a:solidFill>
          <a:ln w="12025">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2422922"/>
          </a:xfrm>
          <a:prstGeom prst="rect">
            <a:avLst/>
          </a:prstGeom>
        </p:spPr>
      </p:pic>
      <p:sp>
        <p:nvSpPr>
          <p:cNvPr id="5" name="Text 1"/>
          <p:cNvSpPr/>
          <p:nvPr/>
        </p:nvSpPr>
        <p:spPr>
          <a:xfrm>
            <a:off x="2982278" y="2955965"/>
            <a:ext cx="5779770" cy="605671"/>
          </a:xfrm>
          <a:prstGeom prst="rect">
            <a:avLst/>
          </a:prstGeom>
          <a:noFill/>
          <a:ln/>
        </p:spPr>
        <p:txBody>
          <a:bodyPr wrap="none" rtlCol="0" anchor="t"/>
          <a:lstStyle/>
          <a:p>
            <a:pPr marL="0" indent="0">
              <a:lnSpc>
                <a:spcPts val="4770"/>
              </a:lnSpc>
              <a:buNone/>
            </a:pPr>
            <a:r>
              <a:rPr lang="en-US" sz="3816" b="1" kern="0" spc="-114" dirty="0">
                <a:solidFill>
                  <a:srgbClr val="FFFFFF"/>
                </a:solidFill>
                <a:latin typeface="Overpass" pitchFamily="34" charset="0"/>
                <a:ea typeface="Overpass" pitchFamily="34" charset="-122"/>
                <a:cs typeface="Overpass" pitchFamily="34" charset="-120"/>
              </a:rPr>
              <a:t>Explanation of Brain Stroke</a:t>
            </a:r>
            <a:endParaRPr lang="en-US" sz="3816" dirty="0"/>
          </a:p>
        </p:txBody>
      </p:sp>
      <p:sp>
        <p:nvSpPr>
          <p:cNvPr id="6" name="Text 2"/>
          <p:cNvSpPr/>
          <p:nvPr/>
        </p:nvSpPr>
        <p:spPr>
          <a:xfrm>
            <a:off x="2982278" y="3852386"/>
            <a:ext cx="8665726" cy="1240155"/>
          </a:xfrm>
          <a:prstGeom prst="rect">
            <a:avLst/>
          </a:prstGeom>
          <a:noFill/>
          <a:ln/>
        </p:spPr>
        <p:txBody>
          <a:bodyPr wrap="square" rtlCol="0" anchor="t"/>
          <a:lstStyle/>
          <a:p>
            <a:pPr marL="0" indent="0">
              <a:lnSpc>
                <a:spcPts val="2442"/>
              </a:lnSpc>
              <a:buNone/>
            </a:pPr>
            <a:r>
              <a:rPr lang="en-US" sz="1526" dirty="0">
                <a:solidFill>
                  <a:srgbClr val="E5E0DF"/>
                </a:solidFill>
                <a:latin typeface="Overpass" pitchFamily="34" charset="0"/>
                <a:ea typeface="Overpass" pitchFamily="34" charset="-122"/>
                <a:cs typeface="Overpass" pitchFamily="34" charset="-120"/>
              </a:rPr>
              <a:t>A brain stroke, a medical emergency caused by disrupted blood supply to the brain, necessitates prompt and accurate diagnosis for effective treatment. In our presentation, we will explore how OpenCV, an open-source computer vision library, becomes a powerful ally in automating the recognition and processing of brain stroke images.</a:t>
            </a:r>
            <a:endParaRPr lang="en-US" sz="1526" dirty="0"/>
          </a:p>
        </p:txBody>
      </p:sp>
      <p:sp>
        <p:nvSpPr>
          <p:cNvPr id="7" name="Text 3"/>
          <p:cNvSpPr/>
          <p:nvPr/>
        </p:nvSpPr>
        <p:spPr>
          <a:xfrm>
            <a:off x="2982278" y="5310545"/>
            <a:ext cx="8665726" cy="1240155"/>
          </a:xfrm>
          <a:prstGeom prst="rect">
            <a:avLst/>
          </a:prstGeom>
          <a:noFill/>
          <a:ln/>
        </p:spPr>
        <p:txBody>
          <a:bodyPr wrap="square" rtlCol="0" anchor="t"/>
          <a:lstStyle/>
          <a:p>
            <a:pPr marL="0" indent="0">
              <a:lnSpc>
                <a:spcPts val="2442"/>
              </a:lnSpc>
              <a:buNone/>
            </a:pPr>
            <a:r>
              <a:rPr lang="en-US" sz="1526" dirty="0">
                <a:solidFill>
                  <a:srgbClr val="E5E0DF"/>
                </a:solidFill>
                <a:latin typeface="Overpass" pitchFamily="34" charset="0"/>
                <a:ea typeface="Overpass" pitchFamily="34" charset="-122"/>
                <a:cs typeface="Overpass" pitchFamily="34" charset="-120"/>
              </a:rPr>
              <a:t>Our journey will take us through the critical significance of timely stroke diagnosis, the complexities involved in analyzing medical images manually, and why we have chosen OpenCV as our tool of choice. Furthermore, we will uncover the potential industrial applications, discussing how this technology can be a game-changer in healthcare.</a:t>
            </a:r>
            <a:endParaRPr lang="en-US" sz="1526" dirty="0"/>
          </a:p>
        </p:txBody>
      </p:sp>
      <p:sp>
        <p:nvSpPr>
          <p:cNvPr id="8" name="Text 4"/>
          <p:cNvSpPr/>
          <p:nvPr/>
        </p:nvSpPr>
        <p:spPr>
          <a:xfrm>
            <a:off x="2982278" y="6768703"/>
            <a:ext cx="8665726" cy="930116"/>
          </a:xfrm>
          <a:prstGeom prst="rect">
            <a:avLst/>
          </a:prstGeom>
          <a:noFill/>
          <a:ln/>
        </p:spPr>
        <p:txBody>
          <a:bodyPr wrap="square" rtlCol="0" anchor="t"/>
          <a:lstStyle/>
          <a:p>
            <a:pPr marL="0" indent="0">
              <a:lnSpc>
                <a:spcPts val="2442"/>
              </a:lnSpc>
              <a:buNone/>
            </a:pPr>
            <a:r>
              <a:rPr lang="en-US" sz="1526" dirty="0">
                <a:solidFill>
                  <a:srgbClr val="E5E0DF"/>
                </a:solidFill>
                <a:latin typeface="Overpass" pitchFamily="34" charset="0"/>
                <a:ea typeface="Overpass" pitchFamily="34" charset="-122"/>
                <a:cs typeface="Overpass" pitchFamily="34" charset="-120"/>
              </a:rPr>
              <a:t>By the end of our presentation, we will gain insights into how the synergy of medical imaging and advanced computer vision techniques, particularly with OpenCV, is paving the way for faster, more accurate, and potentially life-saving diagnoses in the realm of brain strokes.</a:t>
            </a:r>
            <a:endParaRPr lang="en-US" sz="152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529477"/>
            <a:ext cx="9933503"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Overview of Image Recognition and Processing</a:t>
            </a:r>
            <a:endParaRPr lang="en-US" sz="4374" dirty="0"/>
          </a:p>
        </p:txBody>
      </p:sp>
      <p:sp>
        <p:nvSpPr>
          <p:cNvPr id="5" name="Text 2"/>
          <p:cNvSpPr/>
          <p:nvPr/>
        </p:nvSpPr>
        <p:spPr>
          <a:xfrm>
            <a:off x="2348389" y="3251478"/>
            <a:ext cx="9933503"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Image recognition, a subset of computer vision, is the process of teaching machines to interpret and understand visual information. It involves developing algorithms and models capable of identifying objects, patterns, or features within images. This technology mimics the human ability to recognize and categorize visual stimuli, enabling computers to "see" and make informed decisions based on visual data.</a:t>
            </a:r>
            <a:endParaRPr lang="en-US" sz="1750" dirty="0"/>
          </a:p>
        </p:txBody>
      </p:sp>
      <p:sp>
        <p:nvSpPr>
          <p:cNvPr id="6" name="Text 3"/>
          <p:cNvSpPr/>
          <p:nvPr/>
        </p:nvSpPr>
        <p:spPr>
          <a:xfrm>
            <a:off x="2348389" y="5278398"/>
            <a:ext cx="9933503"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On the other hand, image processing involves the manipulation and enhancement of images to extract meaningful information or improve visual quality. It encompasses a wide range of techniques, including filtering, segmentation, and noise reduction, aimed at refining raw visual data for analysis or presentation.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8715792"/>
          </a:xfrm>
          <a:prstGeom prst="rect">
            <a:avLst/>
          </a:prstGeom>
          <a:solidFill>
            <a:srgbClr val="0C0C0C"/>
          </a:solidFill>
          <a:ln w="9644">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1944172"/>
          </a:xfrm>
          <a:prstGeom prst="rect">
            <a:avLst/>
          </a:prstGeom>
        </p:spPr>
      </p:pic>
      <p:sp>
        <p:nvSpPr>
          <p:cNvPr id="5" name="Text 1"/>
          <p:cNvSpPr/>
          <p:nvPr/>
        </p:nvSpPr>
        <p:spPr>
          <a:xfrm>
            <a:off x="3838456" y="2371844"/>
            <a:ext cx="4634508" cy="486013"/>
          </a:xfrm>
          <a:prstGeom prst="rect">
            <a:avLst/>
          </a:prstGeom>
          <a:noFill/>
          <a:ln/>
        </p:spPr>
        <p:txBody>
          <a:bodyPr wrap="none" rtlCol="0" anchor="t"/>
          <a:lstStyle/>
          <a:p>
            <a:pPr marL="0" indent="0">
              <a:lnSpc>
                <a:spcPts val="3827"/>
              </a:lnSpc>
              <a:buNone/>
            </a:pPr>
            <a:r>
              <a:rPr lang="en-US" sz="3062" b="1" kern="0" spc="-92" dirty="0">
                <a:solidFill>
                  <a:srgbClr val="FFFFFF"/>
                </a:solidFill>
                <a:latin typeface="Overpass" pitchFamily="34" charset="0"/>
                <a:ea typeface="Overpass" pitchFamily="34" charset="-122"/>
                <a:cs typeface="Overpass" pitchFamily="34" charset="-120"/>
              </a:rPr>
              <a:t>OpenCV Libraries and Tools</a:t>
            </a:r>
            <a:endParaRPr lang="en-US" sz="3062" dirty="0"/>
          </a:p>
        </p:txBody>
      </p:sp>
      <p:sp>
        <p:nvSpPr>
          <p:cNvPr id="6" name="Text 2"/>
          <p:cNvSpPr/>
          <p:nvPr/>
        </p:nvSpPr>
        <p:spPr>
          <a:xfrm>
            <a:off x="3838456" y="3091101"/>
            <a:ext cx="6953488" cy="746165"/>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In our exploration of "Brain Stroke Image Recognition using OpenCV," it's crucial to understand the powerful libraries and tools that OpenCV offers. Let's take a brief look at the key components that will be instrumental in developing this innovative solution:</a:t>
            </a:r>
            <a:endParaRPr lang="en-US" sz="1225" dirty="0"/>
          </a:p>
        </p:txBody>
      </p:sp>
      <p:sp>
        <p:nvSpPr>
          <p:cNvPr id="7" name="Text 3"/>
          <p:cNvSpPr/>
          <p:nvPr/>
        </p:nvSpPr>
        <p:spPr>
          <a:xfrm>
            <a:off x="3838456" y="4070509"/>
            <a:ext cx="5135285" cy="291703"/>
          </a:xfrm>
          <a:prstGeom prst="rect">
            <a:avLst/>
          </a:prstGeom>
          <a:noFill/>
          <a:ln/>
        </p:spPr>
        <p:txBody>
          <a:bodyPr wrap="none" rtlCol="0" anchor="t"/>
          <a:lstStyle/>
          <a:p>
            <a:pPr marL="0" indent="0">
              <a:lnSpc>
                <a:spcPts val="2296"/>
              </a:lnSpc>
              <a:buNone/>
            </a:pPr>
            <a:r>
              <a:rPr lang="en-US" sz="1837" b="1" kern="0" spc="-55" dirty="0">
                <a:solidFill>
                  <a:srgbClr val="FFFFFF"/>
                </a:solidFill>
                <a:latin typeface="Overpass" pitchFamily="34" charset="0"/>
                <a:ea typeface="Overpass" pitchFamily="34" charset="-122"/>
                <a:cs typeface="Overpass" pitchFamily="34" charset="-120"/>
              </a:rPr>
              <a:t>1. OpenCV (Open Source Computer Vision Library):</a:t>
            </a:r>
            <a:endParaRPr lang="en-US" sz="1837" dirty="0"/>
          </a:p>
        </p:txBody>
      </p:sp>
      <p:sp>
        <p:nvSpPr>
          <p:cNvPr id="8" name="Text 4"/>
          <p:cNvSpPr/>
          <p:nvPr/>
        </p:nvSpPr>
        <p:spPr>
          <a:xfrm>
            <a:off x="3838456" y="4595455"/>
            <a:ext cx="6953488" cy="248722"/>
          </a:xfrm>
          <a:prstGeom prst="rect">
            <a:avLst/>
          </a:prstGeom>
          <a:noFill/>
          <a:ln/>
        </p:spPr>
        <p:txBody>
          <a:bodyPr wrap="none" rtlCol="0" anchor="t"/>
          <a:lstStyle/>
          <a:p>
            <a:pPr marL="0" indent="0">
              <a:lnSpc>
                <a:spcPts val="1960"/>
              </a:lnSpc>
              <a:buNone/>
            </a:pPr>
            <a:r>
              <a:rPr lang="en-US" sz="1225" b="1" dirty="0">
                <a:solidFill>
                  <a:srgbClr val="E5E0DF"/>
                </a:solidFill>
                <a:latin typeface="Overpass" pitchFamily="34" charset="0"/>
                <a:ea typeface="Overpass" pitchFamily="34" charset="-122"/>
                <a:cs typeface="Overpass" pitchFamily="34" charset="-120"/>
              </a:rPr>
              <a:t>a. Core Functionality:</a:t>
            </a:r>
            <a:endParaRPr lang="en-US" sz="1225" dirty="0"/>
          </a:p>
        </p:txBody>
      </p:sp>
      <p:sp>
        <p:nvSpPr>
          <p:cNvPr id="9" name="Text 5"/>
          <p:cNvSpPr/>
          <p:nvPr/>
        </p:nvSpPr>
        <p:spPr>
          <a:xfrm>
            <a:off x="4087178" y="5019080"/>
            <a:ext cx="6704767" cy="559594"/>
          </a:xfrm>
          <a:prstGeom prst="rect">
            <a:avLst/>
          </a:prstGeom>
          <a:noFill/>
          <a:ln/>
        </p:spPr>
        <p:txBody>
          <a:bodyPr wrap="square" rtlCol="0" anchor="t"/>
          <a:lstStyle/>
          <a:p>
            <a:pPr marL="342900"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OpenCV is an open-source computer vision and machine learning library renowned for its extensive collection of tools and functions.</a:t>
            </a:r>
            <a:endParaRPr lang="en-US" sz="1225" dirty="0"/>
          </a:p>
        </p:txBody>
      </p:sp>
      <p:sp>
        <p:nvSpPr>
          <p:cNvPr id="10" name="Text 6"/>
          <p:cNvSpPr/>
          <p:nvPr/>
        </p:nvSpPr>
        <p:spPr>
          <a:xfrm>
            <a:off x="4087178" y="5640824"/>
            <a:ext cx="6704767" cy="559594"/>
          </a:xfrm>
          <a:prstGeom prst="rect">
            <a:avLst/>
          </a:prstGeom>
          <a:noFill/>
          <a:ln/>
        </p:spPr>
        <p:txBody>
          <a:bodyPr wrap="square" rtlCol="0" anchor="t"/>
          <a:lstStyle/>
          <a:p>
            <a:pPr marL="342900"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It provides a robust foundation for image and video processing, making it a go-to choice for a wide range of computer vision applications.</a:t>
            </a:r>
            <a:endParaRPr lang="en-US" sz="1225" dirty="0"/>
          </a:p>
        </p:txBody>
      </p:sp>
      <p:sp>
        <p:nvSpPr>
          <p:cNvPr id="11" name="Text 7"/>
          <p:cNvSpPr/>
          <p:nvPr/>
        </p:nvSpPr>
        <p:spPr>
          <a:xfrm>
            <a:off x="3838456" y="6375321"/>
            <a:ext cx="6953488" cy="248722"/>
          </a:xfrm>
          <a:prstGeom prst="rect">
            <a:avLst/>
          </a:prstGeom>
          <a:noFill/>
          <a:ln/>
        </p:spPr>
        <p:txBody>
          <a:bodyPr wrap="none" rtlCol="0" anchor="t"/>
          <a:lstStyle/>
          <a:p>
            <a:pPr marL="0" indent="0">
              <a:lnSpc>
                <a:spcPts val="1960"/>
              </a:lnSpc>
              <a:buNone/>
            </a:pPr>
            <a:r>
              <a:rPr lang="en-US" sz="1225" b="1" dirty="0">
                <a:solidFill>
                  <a:srgbClr val="E5E0DF"/>
                </a:solidFill>
                <a:latin typeface="Overpass" pitchFamily="34" charset="0"/>
                <a:ea typeface="Overpass" pitchFamily="34" charset="-122"/>
                <a:cs typeface="Overpass" pitchFamily="34" charset="-120"/>
              </a:rPr>
              <a:t>b. Image Processing Modules:</a:t>
            </a:r>
            <a:endParaRPr lang="en-US" sz="1225" dirty="0"/>
          </a:p>
        </p:txBody>
      </p:sp>
      <p:sp>
        <p:nvSpPr>
          <p:cNvPr id="12" name="Text 8"/>
          <p:cNvSpPr/>
          <p:nvPr/>
        </p:nvSpPr>
        <p:spPr>
          <a:xfrm>
            <a:off x="4087178" y="6798945"/>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Image Filtering</a:t>
            </a:r>
            <a:endParaRPr lang="en-US" sz="1225" dirty="0"/>
          </a:p>
        </p:txBody>
      </p:sp>
      <p:sp>
        <p:nvSpPr>
          <p:cNvPr id="13" name="Text 9"/>
          <p:cNvSpPr/>
          <p:nvPr/>
        </p:nvSpPr>
        <p:spPr>
          <a:xfrm>
            <a:off x="4087178" y="7140893"/>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Morphological Operations</a:t>
            </a:r>
            <a:endParaRPr lang="en-US" sz="1225" dirty="0"/>
          </a:p>
        </p:txBody>
      </p:sp>
      <p:sp>
        <p:nvSpPr>
          <p:cNvPr id="14" name="Text 10"/>
          <p:cNvSpPr/>
          <p:nvPr/>
        </p:nvSpPr>
        <p:spPr>
          <a:xfrm>
            <a:off x="4087178" y="7482840"/>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Contour Detection</a:t>
            </a:r>
            <a:endParaRPr lang="en-US" sz="1225" dirty="0"/>
          </a:p>
        </p:txBody>
      </p:sp>
      <p:sp>
        <p:nvSpPr>
          <p:cNvPr id="15" name="Text 11"/>
          <p:cNvSpPr/>
          <p:nvPr/>
        </p:nvSpPr>
        <p:spPr>
          <a:xfrm>
            <a:off x="3838456" y="7937540"/>
            <a:ext cx="6953488" cy="248722"/>
          </a:xfrm>
          <a:prstGeom prst="rect">
            <a:avLst/>
          </a:prstGeom>
          <a:noFill/>
          <a:ln/>
        </p:spPr>
        <p:txBody>
          <a:bodyPr wrap="none" rtlCol="0" anchor="t"/>
          <a:lstStyle/>
          <a:p>
            <a:pPr marL="0" indent="0">
              <a:lnSpc>
                <a:spcPts val="1960"/>
              </a:lnSpc>
              <a:buNone/>
            </a:pPr>
            <a:r>
              <a:rPr lang="en-US" sz="1225" b="1" dirty="0">
                <a:solidFill>
                  <a:srgbClr val="E5E0DF"/>
                </a:solidFill>
                <a:latin typeface="Overpass" pitchFamily="34" charset="0"/>
                <a:ea typeface="Overpass" pitchFamily="34" charset="-122"/>
                <a:cs typeface="Overpass" pitchFamily="34" charset="-120"/>
              </a:rPr>
              <a:t>c. Feature Detection and Description:</a:t>
            </a:r>
            <a:endParaRPr lang="en-US" sz="1225" dirty="0"/>
          </a:p>
        </p:txBody>
      </p:sp>
      <p:sp>
        <p:nvSpPr>
          <p:cNvPr id="16" name="Text 12"/>
          <p:cNvSpPr/>
          <p:nvPr/>
        </p:nvSpPr>
        <p:spPr>
          <a:xfrm>
            <a:off x="4087178" y="8361164"/>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Feature Detection Algorithms</a:t>
            </a:r>
            <a:endParaRPr lang="en-US" sz="1225" dirty="0"/>
          </a:p>
        </p:txBody>
      </p:sp>
      <p:sp>
        <p:nvSpPr>
          <p:cNvPr id="17" name="Text 13"/>
          <p:cNvSpPr/>
          <p:nvPr/>
        </p:nvSpPr>
        <p:spPr>
          <a:xfrm>
            <a:off x="4087178" y="8703112"/>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ORB (Oriented FAST and Rotated BRIEF)</a:t>
            </a:r>
            <a:endParaRPr lang="en-US" sz="1225" dirty="0"/>
          </a:p>
        </p:txBody>
      </p:sp>
      <p:sp>
        <p:nvSpPr>
          <p:cNvPr id="18" name="Text 14"/>
          <p:cNvSpPr/>
          <p:nvPr/>
        </p:nvSpPr>
        <p:spPr>
          <a:xfrm>
            <a:off x="3838456" y="9216152"/>
            <a:ext cx="2927747" cy="291703"/>
          </a:xfrm>
          <a:prstGeom prst="rect">
            <a:avLst/>
          </a:prstGeom>
          <a:noFill/>
          <a:ln/>
        </p:spPr>
        <p:txBody>
          <a:bodyPr wrap="none" rtlCol="0" anchor="t"/>
          <a:lstStyle/>
          <a:p>
            <a:pPr marL="0" indent="0">
              <a:lnSpc>
                <a:spcPts val="2296"/>
              </a:lnSpc>
              <a:buNone/>
            </a:pPr>
            <a:r>
              <a:rPr lang="en-US" sz="1837" b="1" kern="0" spc="-55" dirty="0">
                <a:solidFill>
                  <a:srgbClr val="FFFFFF"/>
                </a:solidFill>
                <a:latin typeface="Overpass" pitchFamily="34" charset="0"/>
                <a:ea typeface="Overpass" pitchFamily="34" charset="-122"/>
                <a:cs typeface="Overpass" pitchFamily="34" charset="-120"/>
              </a:rPr>
              <a:t>2. Machine Learning Module:</a:t>
            </a:r>
            <a:endParaRPr lang="en-US" sz="1837" dirty="0"/>
          </a:p>
        </p:txBody>
      </p:sp>
      <p:sp>
        <p:nvSpPr>
          <p:cNvPr id="19" name="Text 15"/>
          <p:cNvSpPr/>
          <p:nvPr/>
        </p:nvSpPr>
        <p:spPr>
          <a:xfrm>
            <a:off x="3838456" y="9741098"/>
            <a:ext cx="6953488" cy="248722"/>
          </a:xfrm>
          <a:prstGeom prst="rect">
            <a:avLst/>
          </a:prstGeom>
          <a:noFill/>
          <a:ln/>
        </p:spPr>
        <p:txBody>
          <a:bodyPr wrap="none" rtlCol="0" anchor="t"/>
          <a:lstStyle/>
          <a:p>
            <a:pPr marL="0" indent="0">
              <a:lnSpc>
                <a:spcPts val="1960"/>
              </a:lnSpc>
              <a:buNone/>
            </a:pPr>
            <a:r>
              <a:rPr lang="en-US" sz="1225" b="1" dirty="0">
                <a:solidFill>
                  <a:srgbClr val="E5E0DF"/>
                </a:solidFill>
                <a:latin typeface="Overpass" pitchFamily="34" charset="0"/>
                <a:ea typeface="Overpass" pitchFamily="34" charset="-122"/>
                <a:cs typeface="Overpass" pitchFamily="34" charset="-120"/>
              </a:rPr>
              <a:t>a. SVM (Support Vector Machine):</a:t>
            </a:r>
            <a:endParaRPr lang="en-US" sz="1225" dirty="0"/>
          </a:p>
        </p:txBody>
      </p:sp>
      <p:sp>
        <p:nvSpPr>
          <p:cNvPr id="20" name="Text 16"/>
          <p:cNvSpPr/>
          <p:nvPr/>
        </p:nvSpPr>
        <p:spPr>
          <a:xfrm>
            <a:off x="3838456" y="10164723"/>
            <a:ext cx="6953488" cy="497443"/>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 A supervised learning algorithm suitable for classification tasks. It can be utilized for training the system to distinguish between stroke and non-stroke regions in brain images.</a:t>
            </a:r>
            <a:endParaRPr lang="en-US" sz="1225" dirty="0"/>
          </a:p>
        </p:txBody>
      </p:sp>
      <p:sp>
        <p:nvSpPr>
          <p:cNvPr id="21" name="Text 17"/>
          <p:cNvSpPr/>
          <p:nvPr/>
        </p:nvSpPr>
        <p:spPr>
          <a:xfrm>
            <a:off x="3838456" y="10895409"/>
            <a:ext cx="3165753" cy="291703"/>
          </a:xfrm>
          <a:prstGeom prst="rect">
            <a:avLst/>
          </a:prstGeom>
          <a:noFill/>
          <a:ln/>
        </p:spPr>
        <p:txBody>
          <a:bodyPr wrap="none" rtlCol="0" anchor="t"/>
          <a:lstStyle/>
          <a:p>
            <a:pPr marL="0" indent="0">
              <a:lnSpc>
                <a:spcPts val="2296"/>
              </a:lnSpc>
              <a:buNone/>
            </a:pPr>
            <a:r>
              <a:rPr lang="en-US" sz="1837" b="1" kern="0" spc="-55" dirty="0">
                <a:solidFill>
                  <a:srgbClr val="FFFFFF"/>
                </a:solidFill>
                <a:latin typeface="Overpass" pitchFamily="34" charset="0"/>
                <a:ea typeface="Overpass" pitchFamily="34" charset="-122"/>
                <a:cs typeface="Overpass" pitchFamily="34" charset="-120"/>
              </a:rPr>
              <a:t>3. Computer Vision Algorithms:</a:t>
            </a:r>
            <a:endParaRPr lang="en-US" sz="1837" dirty="0"/>
          </a:p>
        </p:txBody>
      </p:sp>
      <p:sp>
        <p:nvSpPr>
          <p:cNvPr id="22" name="Text 18"/>
          <p:cNvSpPr/>
          <p:nvPr/>
        </p:nvSpPr>
        <p:spPr>
          <a:xfrm>
            <a:off x="3838456" y="11420356"/>
            <a:ext cx="6953488" cy="248722"/>
          </a:xfrm>
          <a:prstGeom prst="rect">
            <a:avLst/>
          </a:prstGeom>
          <a:noFill/>
          <a:ln/>
        </p:spPr>
        <p:txBody>
          <a:bodyPr wrap="none" rtlCol="0" anchor="t"/>
          <a:lstStyle/>
          <a:p>
            <a:pPr marL="0" indent="0">
              <a:lnSpc>
                <a:spcPts val="1960"/>
              </a:lnSpc>
              <a:buNone/>
            </a:pPr>
            <a:r>
              <a:rPr lang="en-US" sz="1225" b="1" dirty="0">
                <a:solidFill>
                  <a:srgbClr val="E5E0DF"/>
                </a:solidFill>
                <a:latin typeface="Overpass" pitchFamily="34" charset="0"/>
                <a:ea typeface="Overpass" pitchFamily="34" charset="-122"/>
                <a:cs typeface="Overpass" pitchFamily="34" charset="-120"/>
              </a:rPr>
              <a:t>a. Contour Analysis             b. Edge Detection</a:t>
            </a:r>
            <a:endParaRPr lang="en-US" sz="1225" dirty="0"/>
          </a:p>
        </p:txBody>
      </p:sp>
      <p:sp>
        <p:nvSpPr>
          <p:cNvPr id="23" name="Text 19"/>
          <p:cNvSpPr/>
          <p:nvPr/>
        </p:nvSpPr>
        <p:spPr>
          <a:xfrm>
            <a:off x="3838456" y="11902321"/>
            <a:ext cx="3273028" cy="291703"/>
          </a:xfrm>
          <a:prstGeom prst="rect">
            <a:avLst/>
          </a:prstGeom>
          <a:noFill/>
          <a:ln/>
        </p:spPr>
        <p:txBody>
          <a:bodyPr wrap="none" rtlCol="0" anchor="t"/>
          <a:lstStyle/>
          <a:p>
            <a:pPr marL="0" indent="0">
              <a:lnSpc>
                <a:spcPts val="2296"/>
              </a:lnSpc>
              <a:buNone/>
            </a:pPr>
            <a:r>
              <a:rPr lang="en-US" sz="1837" b="1" kern="0" spc="-55" dirty="0">
                <a:solidFill>
                  <a:srgbClr val="FFFFFF"/>
                </a:solidFill>
                <a:latin typeface="Overpass" pitchFamily="34" charset="0"/>
                <a:ea typeface="Overpass" pitchFamily="34" charset="-122"/>
                <a:cs typeface="Overpass" pitchFamily="34" charset="-120"/>
              </a:rPr>
              <a:t>4. Real-time Image Recognition:</a:t>
            </a:r>
            <a:endParaRPr lang="en-US" sz="1837" dirty="0"/>
          </a:p>
        </p:txBody>
      </p:sp>
      <p:sp>
        <p:nvSpPr>
          <p:cNvPr id="24" name="Text 20"/>
          <p:cNvSpPr/>
          <p:nvPr/>
        </p:nvSpPr>
        <p:spPr>
          <a:xfrm>
            <a:off x="3838456" y="12427268"/>
            <a:ext cx="6953488" cy="248722"/>
          </a:xfrm>
          <a:prstGeom prst="rect">
            <a:avLst/>
          </a:prstGeom>
          <a:noFill/>
          <a:ln/>
        </p:spPr>
        <p:txBody>
          <a:bodyPr wrap="none" rtlCol="0" anchor="t"/>
          <a:lstStyle/>
          <a:p>
            <a:pPr marL="0" indent="0">
              <a:lnSpc>
                <a:spcPts val="1960"/>
              </a:lnSpc>
              <a:buNone/>
            </a:pPr>
            <a:r>
              <a:rPr lang="en-US" sz="1225" b="1" dirty="0">
                <a:solidFill>
                  <a:srgbClr val="E5E0DF"/>
                </a:solidFill>
                <a:latin typeface="Overpass" pitchFamily="34" charset="0"/>
                <a:ea typeface="Overpass" pitchFamily="34" charset="-122"/>
                <a:cs typeface="Overpass" pitchFamily="34" charset="-120"/>
              </a:rPr>
              <a:t>a. Integration with OpenCV:</a:t>
            </a:r>
            <a:endParaRPr lang="en-US" sz="1225" dirty="0"/>
          </a:p>
        </p:txBody>
      </p:sp>
      <p:sp>
        <p:nvSpPr>
          <p:cNvPr id="25" name="Text 21"/>
          <p:cNvSpPr/>
          <p:nvPr/>
        </p:nvSpPr>
        <p:spPr>
          <a:xfrm>
            <a:off x="4087178" y="12850892"/>
            <a:ext cx="6704767" cy="559594"/>
          </a:xfrm>
          <a:prstGeom prst="rect">
            <a:avLst/>
          </a:prstGeom>
          <a:noFill/>
          <a:ln/>
        </p:spPr>
        <p:txBody>
          <a:bodyPr wrap="square" rtlCol="0" anchor="t"/>
          <a:lstStyle/>
          <a:p>
            <a:pPr marL="342900"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OpenCV's real-time image processing capabilities allow for the seamless integration of trained machine learning models into live applications.</a:t>
            </a:r>
            <a:endParaRPr lang="en-US" sz="1225" dirty="0"/>
          </a:p>
        </p:txBody>
      </p:sp>
      <p:sp>
        <p:nvSpPr>
          <p:cNvPr id="26" name="Text 22"/>
          <p:cNvSpPr/>
          <p:nvPr/>
        </p:nvSpPr>
        <p:spPr>
          <a:xfrm>
            <a:off x="4087178" y="13472636"/>
            <a:ext cx="6704767" cy="559594"/>
          </a:xfrm>
          <a:prstGeom prst="rect">
            <a:avLst/>
          </a:prstGeom>
          <a:noFill/>
          <a:ln/>
        </p:spPr>
        <p:txBody>
          <a:bodyPr wrap="square" rtlCol="0" anchor="t"/>
          <a:lstStyle/>
          <a:p>
            <a:pPr marL="342900"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Integration involves applying the developed algorithms to incoming video or image streams for instant stroke recognition.</a:t>
            </a:r>
            <a:endParaRPr lang="en-US" sz="1225" dirty="0"/>
          </a:p>
        </p:txBody>
      </p:sp>
      <p:sp>
        <p:nvSpPr>
          <p:cNvPr id="27" name="Text 23"/>
          <p:cNvSpPr/>
          <p:nvPr/>
        </p:nvSpPr>
        <p:spPr>
          <a:xfrm>
            <a:off x="3838456" y="14265473"/>
            <a:ext cx="2147411" cy="291703"/>
          </a:xfrm>
          <a:prstGeom prst="rect">
            <a:avLst/>
          </a:prstGeom>
          <a:noFill/>
          <a:ln/>
        </p:spPr>
        <p:txBody>
          <a:bodyPr wrap="none" rtlCol="0" anchor="t"/>
          <a:lstStyle/>
          <a:p>
            <a:pPr marL="0" indent="0">
              <a:lnSpc>
                <a:spcPts val="2296"/>
              </a:lnSpc>
              <a:buNone/>
            </a:pPr>
            <a:r>
              <a:rPr lang="en-US" sz="1837" b="1" kern="0" spc="-55" dirty="0">
                <a:solidFill>
                  <a:srgbClr val="FFFFFF"/>
                </a:solidFill>
                <a:latin typeface="Overpass" pitchFamily="34" charset="0"/>
                <a:ea typeface="Overpass" pitchFamily="34" charset="-122"/>
                <a:cs typeface="Overpass" pitchFamily="34" charset="-120"/>
              </a:rPr>
              <a:t>5. Data Visualization:</a:t>
            </a:r>
            <a:endParaRPr lang="en-US" sz="1837" dirty="0"/>
          </a:p>
        </p:txBody>
      </p:sp>
      <p:sp>
        <p:nvSpPr>
          <p:cNvPr id="28" name="Text 24"/>
          <p:cNvSpPr/>
          <p:nvPr/>
        </p:nvSpPr>
        <p:spPr>
          <a:xfrm>
            <a:off x="3838456" y="14790420"/>
            <a:ext cx="6953488" cy="248722"/>
          </a:xfrm>
          <a:prstGeom prst="rect">
            <a:avLst/>
          </a:prstGeom>
          <a:noFill/>
          <a:ln/>
        </p:spPr>
        <p:txBody>
          <a:bodyPr wrap="none" rtlCol="0" anchor="t"/>
          <a:lstStyle/>
          <a:p>
            <a:pPr marL="0" indent="0">
              <a:lnSpc>
                <a:spcPts val="1960"/>
              </a:lnSpc>
              <a:buNone/>
            </a:pPr>
            <a:r>
              <a:rPr lang="en-US" sz="1225" b="1" dirty="0">
                <a:solidFill>
                  <a:srgbClr val="E5E0DF"/>
                </a:solidFill>
                <a:latin typeface="Overpass" pitchFamily="34" charset="0"/>
                <a:ea typeface="Overpass" pitchFamily="34" charset="-122"/>
                <a:cs typeface="Overpass" pitchFamily="34" charset="-120"/>
              </a:rPr>
              <a:t>a. Matplotlib (Optional):</a:t>
            </a:r>
            <a:endParaRPr lang="en-US" sz="1225" dirty="0"/>
          </a:p>
        </p:txBody>
      </p:sp>
      <p:sp>
        <p:nvSpPr>
          <p:cNvPr id="29" name="Text 25"/>
          <p:cNvSpPr/>
          <p:nvPr/>
        </p:nvSpPr>
        <p:spPr>
          <a:xfrm>
            <a:off x="4087178" y="15214044"/>
            <a:ext cx="6704767" cy="559594"/>
          </a:xfrm>
          <a:prstGeom prst="rect">
            <a:avLst/>
          </a:prstGeom>
          <a:noFill/>
          <a:ln/>
        </p:spPr>
        <p:txBody>
          <a:bodyPr wrap="square" rtlCol="0" anchor="t"/>
          <a:lstStyle/>
          <a:p>
            <a:pPr marL="342900" indent="-342900" algn="l">
              <a:lnSpc>
                <a:spcPts val="2204"/>
              </a:lnSpc>
              <a:buSzPct val="100000"/>
              <a:buChar char="•"/>
            </a:pPr>
            <a:r>
              <a:rPr lang="en-US" sz="1225" dirty="0">
                <a:solidFill>
                  <a:srgbClr val="E5E0DF"/>
                </a:solidFill>
                <a:latin typeface="Overpass" pitchFamily="34" charset="0"/>
                <a:ea typeface="Overpass" pitchFamily="34" charset="-122"/>
                <a:cs typeface="Overpass" pitchFamily="34" charset="-120"/>
              </a:rPr>
              <a:t>While not a part of OpenCV, Matplotlib is a popular data visualization library in Python. It can be used for visualizing image processing results and model performance.</a:t>
            </a:r>
            <a:endParaRPr lang="en-US" sz="1225" dirty="0"/>
          </a:p>
        </p:txBody>
      </p:sp>
      <p:sp>
        <p:nvSpPr>
          <p:cNvPr id="30" name="Text 26"/>
          <p:cNvSpPr/>
          <p:nvPr/>
        </p:nvSpPr>
        <p:spPr>
          <a:xfrm>
            <a:off x="3838456" y="15948541"/>
            <a:ext cx="6953488" cy="994886"/>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OpenCV's comprehensive suite of tools empowers developers to build sophisticated image recognition and processing applications. From fundamental image manipulation to advanced machine learning integration, OpenCV provides the essential components for our project on brain stroke image recognition.</a:t>
            </a:r>
            <a:endParaRPr lang="en-US" sz="1225" dirty="0"/>
          </a:p>
        </p:txBody>
      </p:sp>
      <p:sp>
        <p:nvSpPr>
          <p:cNvPr id="31" name="Text 27"/>
          <p:cNvSpPr/>
          <p:nvPr/>
        </p:nvSpPr>
        <p:spPr>
          <a:xfrm>
            <a:off x="3838456" y="17118330"/>
            <a:ext cx="6953488" cy="497443"/>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As we delve into the implementation, the versatility and efficiency of these OpenCV libraries and tools will become apparent in achieving our goal of accurate and rapid brain stroke diagnosis.</a:t>
            </a:r>
            <a:endParaRPr lang="en-US" sz="1225" dirty="0"/>
          </a:p>
        </p:txBody>
      </p:sp>
      <p:sp>
        <p:nvSpPr>
          <p:cNvPr id="32" name="Text 28"/>
          <p:cNvSpPr/>
          <p:nvPr/>
        </p:nvSpPr>
        <p:spPr>
          <a:xfrm>
            <a:off x="3838456" y="17790676"/>
            <a:ext cx="6953488" cy="497443"/>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Thank you for your attention, and let's proceed with the application and the challenges of our project. </a:t>
            </a:r>
            <a:endParaRPr lang="en-US" sz="122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90917"/>
          </a:xfrm>
          <a:prstGeom prst="rect">
            <a:avLst/>
          </a:prstGeom>
          <a:solidFill>
            <a:srgbClr val="0C0C0C"/>
          </a:solidFill>
          <a:ln w="9644">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1944172"/>
          </a:xfrm>
          <a:prstGeom prst="rect">
            <a:avLst/>
          </a:prstGeom>
        </p:spPr>
      </p:pic>
      <p:sp>
        <p:nvSpPr>
          <p:cNvPr id="5" name="Text 1"/>
          <p:cNvSpPr/>
          <p:nvPr/>
        </p:nvSpPr>
        <p:spPr>
          <a:xfrm>
            <a:off x="3838456" y="2371844"/>
            <a:ext cx="4832152" cy="486013"/>
          </a:xfrm>
          <a:prstGeom prst="rect">
            <a:avLst/>
          </a:prstGeom>
          <a:noFill/>
          <a:ln/>
        </p:spPr>
        <p:txBody>
          <a:bodyPr wrap="none" rtlCol="0" anchor="t"/>
          <a:lstStyle/>
          <a:p>
            <a:pPr marL="0" indent="0">
              <a:lnSpc>
                <a:spcPts val="3827"/>
              </a:lnSpc>
              <a:buNone/>
            </a:pPr>
            <a:r>
              <a:rPr lang="en-US" sz="3062" b="1" kern="0" spc="-92" dirty="0">
                <a:solidFill>
                  <a:srgbClr val="FFFFFF"/>
                </a:solidFill>
                <a:latin typeface="Overpass" pitchFamily="34" charset="0"/>
                <a:ea typeface="Overpass" pitchFamily="34" charset="-122"/>
                <a:cs typeface="Overpass" pitchFamily="34" charset="-120"/>
              </a:rPr>
              <a:t>Applications and challenges:</a:t>
            </a:r>
            <a:endParaRPr lang="en-US" sz="3062" dirty="0"/>
          </a:p>
        </p:txBody>
      </p:sp>
      <p:sp>
        <p:nvSpPr>
          <p:cNvPr id="6" name="Text 2"/>
          <p:cNvSpPr/>
          <p:nvPr/>
        </p:nvSpPr>
        <p:spPr>
          <a:xfrm>
            <a:off x="3838456" y="3091101"/>
            <a:ext cx="6953488" cy="248722"/>
          </a:xfrm>
          <a:prstGeom prst="rect">
            <a:avLst/>
          </a:prstGeom>
          <a:noFill/>
          <a:ln/>
        </p:spPr>
        <p:txBody>
          <a:bodyPr wrap="non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The applications of image recognition and processing are vast and span various industries:</a:t>
            </a:r>
            <a:endParaRPr lang="en-US" sz="1225" dirty="0"/>
          </a:p>
        </p:txBody>
      </p:sp>
      <p:sp>
        <p:nvSpPr>
          <p:cNvPr id="7" name="Text 3"/>
          <p:cNvSpPr/>
          <p:nvPr/>
        </p:nvSpPr>
        <p:spPr>
          <a:xfrm>
            <a:off x="4087178" y="3514725"/>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Healthcare:</a:t>
            </a:r>
            <a:r>
              <a:rPr lang="en-US" sz="1225" dirty="0">
                <a:solidFill>
                  <a:srgbClr val="E5E0DF"/>
                </a:solidFill>
                <a:latin typeface="Overpass" pitchFamily="34" charset="0"/>
                <a:ea typeface="Overpass" pitchFamily="34" charset="-122"/>
                <a:cs typeface="Overpass" pitchFamily="34" charset="-120"/>
              </a:rPr>
              <a:t> Medical image analysis, disease diagnosis.</a:t>
            </a:r>
            <a:endParaRPr lang="en-US" sz="1225" dirty="0"/>
          </a:p>
        </p:txBody>
      </p:sp>
      <p:sp>
        <p:nvSpPr>
          <p:cNvPr id="8" name="Text 4"/>
          <p:cNvSpPr/>
          <p:nvPr/>
        </p:nvSpPr>
        <p:spPr>
          <a:xfrm>
            <a:off x="4087178" y="3856672"/>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Automotive:</a:t>
            </a:r>
            <a:r>
              <a:rPr lang="en-US" sz="1225" dirty="0">
                <a:solidFill>
                  <a:srgbClr val="E5E0DF"/>
                </a:solidFill>
                <a:latin typeface="Overpass" pitchFamily="34" charset="0"/>
                <a:ea typeface="Overpass" pitchFamily="34" charset="-122"/>
                <a:cs typeface="Overpass" pitchFamily="34" charset="-120"/>
              </a:rPr>
              <a:t> Object detection for autonomous vehicles.</a:t>
            </a:r>
            <a:endParaRPr lang="en-US" sz="1225" dirty="0"/>
          </a:p>
        </p:txBody>
      </p:sp>
      <p:sp>
        <p:nvSpPr>
          <p:cNvPr id="9" name="Text 5"/>
          <p:cNvSpPr/>
          <p:nvPr/>
        </p:nvSpPr>
        <p:spPr>
          <a:xfrm>
            <a:off x="4087178" y="4198620"/>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Retail:</a:t>
            </a:r>
            <a:r>
              <a:rPr lang="en-US" sz="1225" dirty="0">
                <a:solidFill>
                  <a:srgbClr val="E5E0DF"/>
                </a:solidFill>
                <a:latin typeface="Overpass" pitchFamily="34" charset="0"/>
                <a:ea typeface="Overpass" pitchFamily="34" charset="-122"/>
                <a:cs typeface="Overpass" pitchFamily="34" charset="-120"/>
              </a:rPr>
              <a:t> Facial recognition for customer analytics.</a:t>
            </a:r>
            <a:endParaRPr lang="en-US" sz="1225" dirty="0"/>
          </a:p>
        </p:txBody>
      </p:sp>
      <p:sp>
        <p:nvSpPr>
          <p:cNvPr id="10" name="Text 6"/>
          <p:cNvSpPr/>
          <p:nvPr/>
        </p:nvSpPr>
        <p:spPr>
          <a:xfrm>
            <a:off x="4087178" y="4540568"/>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Security:</a:t>
            </a:r>
            <a:r>
              <a:rPr lang="en-US" sz="1225" dirty="0">
                <a:solidFill>
                  <a:srgbClr val="E5E0DF"/>
                </a:solidFill>
                <a:latin typeface="Overpass" pitchFamily="34" charset="0"/>
                <a:ea typeface="Overpass" pitchFamily="34" charset="-122"/>
                <a:cs typeface="Overpass" pitchFamily="34" charset="-120"/>
              </a:rPr>
              <a:t> Surveillance and biometric identification.</a:t>
            </a:r>
            <a:endParaRPr lang="en-US" sz="1225" dirty="0"/>
          </a:p>
        </p:txBody>
      </p:sp>
      <p:sp>
        <p:nvSpPr>
          <p:cNvPr id="11" name="Text 7"/>
          <p:cNvSpPr/>
          <p:nvPr/>
        </p:nvSpPr>
        <p:spPr>
          <a:xfrm>
            <a:off x="4087178" y="4882515"/>
            <a:ext cx="6704767" cy="279797"/>
          </a:xfrm>
          <a:prstGeom prst="rect">
            <a:avLst/>
          </a:prstGeom>
          <a:noFill/>
          <a:ln/>
        </p:spPr>
        <p:txBody>
          <a:bodyPr wrap="non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Entertainment:</a:t>
            </a:r>
            <a:r>
              <a:rPr lang="en-US" sz="1225" dirty="0">
                <a:solidFill>
                  <a:srgbClr val="E5E0DF"/>
                </a:solidFill>
                <a:latin typeface="Overpass" pitchFamily="34" charset="0"/>
                <a:ea typeface="Overpass" pitchFamily="34" charset="-122"/>
                <a:cs typeface="Overpass" pitchFamily="34" charset="-120"/>
              </a:rPr>
              <a:t> Augmented reality and image-based gaming.</a:t>
            </a:r>
            <a:endParaRPr lang="en-US" sz="1225" dirty="0"/>
          </a:p>
        </p:txBody>
      </p:sp>
      <p:sp>
        <p:nvSpPr>
          <p:cNvPr id="12" name="Text 8"/>
          <p:cNvSpPr/>
          <p:nvPr/>
        </p:nvSpPr>
        <p:spPr>
          <a:xfrm>
            <a:off x="3838456" y="5337215"/>
            <a:ext cx="6953488" cy="248722"/>
          </a:xfrm>
          <a:prstGeom prst="rect">
            <a:avLst/>
          </a:prstGeom>
          <a:noFill/>
          <a:ln/>
        </p:spPr>
        <p:txBody>
          <a:bodyPr wrap="non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Despite remarkable advancements, challenges persist, including:</a:t>
            </a:r>
            <a:endParaRPr lang="en-US" sz="1225" dirty="0"/>
          </a:p>
        </p:txBody>
      </p:sp>
      <p:sp>
        <p:nvSpPr>
          <p:cNvPr id="13" name="Text 9"/>
          <p:cNvSpPr/>
          <p:nvPr/>
        </p:nvSpPr>
        <p:spPr>
          <a:xfrm>
            <a:off x="4087178" y="5760839"/>
            <a:ext cx="6704767" cy="559594"/>
          </a:xfrm>
          <a:prstGeom prst="rect">
            <a:avLst/>
          </a:prstGeom>
          <a:noFill/>
          <a:ln/>
        </p:spPr>
        <p:txBody>
          <a:bodyPr wrap="squar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Data Quality:</a:t>
            </a:r>
            <a:r>
              <a:rPr lang="en-US" sz="1225" dirty="0">
                <a:solidFill>
                  <a:srgbClr val="E5E0DF"/>
                </a:solidFill>
                <a:latin typeface="Overpass" pitchFamily="34" charset="0"/>
                <a:ea typeface="Overpass" pitchFamily="34" charset="-122"/>
                <a:cs typeface="Overpass" pitchFamily="34" charset="-120"/>
              </a:rPr>
              <a:t> The accuracy of image recognition models heavily depends on the quality and diversity of training data.</a:t>
            </a:r>
            <a:endParaRPr lang="en-US" sz="1225" dirty="0"/>
          </a:p>
        </p:txBody>
      </p:sp>
      <p:sp>
        <p:nvSpPr>
          <p:cNvPr id="14" name="Text 10"/>
          <p:cNvSpPr/>
          <p:nvPr/>
        </p:nvSpPr>
        <p:spPr>
          <a:xfrm>
            <a:off x="4087178" y="6382583"/>
            <a:ext cx="6704767" cy="559594"/>
          </a:xfrm>
          <a:prstGeom prst="rect">
            <a:avLst/>
          </a:prstGeom>
          <a:noFill/>
          <a:ln/>
        </p:spPr>
        <p:txBody>
          <a:bodyPr wrap="square" rtlCol="0" anchor="t"/>
          <a:lstStyle/>
          <a:p>
            <a:pPr marL="342900" indent="-342900" algn="l">
              <a:lnSpc>
                <a:spcPts val="2204"/>
              </a:lnSpc>
              <a:buSzPct val="100000"/>
              <a:buChar char="•"/>
            </a:pPr>
            <a:r>
              <a:rPr lang="en-US" sz="1225" b="1" dirty="0">
                <a:solidFill>
                  <a:srgbClr val="E5E0DF"/>
                </a:solidFill>
                <a:latin typeface="Overpass" pitchFamily="34" charset="0"/>
                <a:ea typeface="Overpass" pitchFamily="34" charset="-122"/>
                <a:cs typeface="Overpass" pitchFamily="34" charset="-120"/>
              </a:rPr>
              <a:t>Computational Resources:</a:t>
            </a:r>
            <a:r>
              <a:rPr lang="en-US" sz="1225" dirty="0">
                <a:solidFill>
                  <a:srgbClr val="E5E0DF"/>
                </a:solidFill>
                <a:latin typeface="Overpass" pitchFamily="34" charset="0"/>
                <a:ea typeface="Overpass" pitchFamily="34" charset="-122"/>
                <a:cs typeface="Overpass" pitchFamily="34" charset="-120"/>
              </a:rPr>
              <a:t> Some image processing tasks can be computationally intensive, demanding robust hardware.</a:t>
            </a:r>
            <a:endParaRPr lang="en-US" sz="1225" dirty="0"/>
          </a:p>
        </p:txBody>
      </p:sp>
      <p:sp>
        <p:nvSpPr>
          <p:cNvPr id="15" name="Text 11"/>
          <p:cNvSpPr/>
          <p:nvPr/>
        </p:nvSpPr>
        <p:spPr>
          <a:xfrm>
            <a:off x="3838456" y="7117080"/>
            <a:ext cx="6953488" cy="746165"/>
          </a:xfrm>
          <a:prstGeom prst="rect">
            <a:avLst/>
          </a:prstGeom>
          <a:noFill/>
          <a:ln/>
        </p:spPr>
        <p:txBody>
          <a:bodyPr wrap="square" rtlCol="0" anchor="t"/>
          <a:lstStyle/>
          <a:p>
            <a:pPr marL="0" indent="0">
              <a:lnSpc>
                <a:spcPts val="1960"/>
              </a:lnSpc>
              <a:buNone/>
            </a:pPr>
            <a:r>
              <a:rPr lang="en-US" sz="1225" dirty="0">
                <a:solidFill>
                  <a:srgbClr val="E5E0DF"/>
                </a:solidFill>
                <a:latin typeface="Overpass" pitchFamily="34" charset="0"/>
                <a:ea typeface="Overpass" pitchFamily="34" charset="-122"/>
                <a:cs typeface="Overpass" pitchFamily="34" charset="-120"/>
              </a:rPr>
              <a:t>Image recognition and processing empower machines to interpret and analyze visual information, opening doors to a multitude of applications that impact our daily lives. As we move forward, advancements in this field promise even greater precision, efficiency, and innovation.</a:t>
            </a:r>
            <a:endParaRPr lang="en-US" sz="122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0597">
            <a:solidFill>
              <a:srgbClr val="565151"/>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81050" y="1137523"/>
            <a:ext cx="6532245" cy="529947"/>
          </a:xfrm>
          <a:prstGeom prst="rect">
            <a:avLst/>
          </a:prstGeom>
          <a:noFill/>
          <a:ln/>
        </p:spPr>
        <p:txBody>
          <a:bodyPr wrap="none" rtlCol="0" anchor="t"/>
          <a:lstStyle/>
          <a:p>
            <a:pPr marL="0" indent="0">
              <a:lnSpc>
                <a:spcPts val="4173"/>
              </a:lnSpc>
              <a:buNone/>
            </a:pPr>
            <a:r>
              <a:rPr lang="en-US" sz="3338" b="1" kern="0" spc="-100" dirty="0">
                <a:solidFill>
                  <a:srgbClr val="FFFFFF"/>
                </a:solidFill>
                <a:latin typeface="Overpass" pitchFamily="34" charset="0"/>
                <a:ea typeface="Overpass" pitchFamily="34" charset="-122"/>
                <a:cs typeface="Overpass" pitchFamily="34" charset="-120"/>
              </a:rPr>
              <a:t>Conclusion and Future Applications</a:t>
            </a:r>
            <a:endParaRPr lang="en-US" sz="3338" dirty="0"/>
          </a:p>
        </p:txBody>
      </p:sp>
      <p:sp>
        <p:nvSpPr>
          <p:cNvPr id="6" name="Text 2"/>
          <p:cNvSpPr/>
          <p:nvPr/>
        </p:nvSpPr>
        <p:spPr>
          <a:xfrm>
            <a:off x="781050" y="1921788"/>
            <a:ext cx="7581781" cy="1084898"/>
          </a:xfrm>
          <a:prstGeom prst="rect">
            <a:avLst/>
          </a:prstGeom>
          <a:noFill/>
          <a:ln/>
        </p:spPr>
        <p:txBody>
          <a:bodyPr wrap="square" rtlCol="0" anchor="t"/>
          <a:lstStyle/>
          <a:p>
            <a:pPr marL="0" indent="0">
              <a:lnSpc>
                <a:spcPts val="2137"/>
              </a:lnSpc>
              <a:buNone/>
            </a:pPr>
            <a:r>
              <a:rPr lang="en-US" sz="1335" dirty="0">
                <a:solidFill>
                  <a:srgbClr val="E5E0DF"/>
                </a:solidFill>
                <a:latin typeface="Overpass" pitchFamily="34" charset="0"/>
                <a:ea typeface="Overpass" pitchFamily="34" charset="-122"/>
                <a:cs typeface="Overpass" pitchFamily="34" charset="-120"/>
              </a:rPr>
              <a:t>In conclusion, our exploration into "Brain Stroke Image Recognition and Processing using OpenCV" highlights the transformative potential of merging medical imaging with cutting-edge computer vision technologies. OpenCV, with its extensive libraries and tools, serves as a robust platform for automating the critical task of diagnosing brain strokes.</a:t>
            </a:r>
            <a:endParaRPr lang="en-US" sz="1335" dirty="0"/>
          </a:p>
        </p:txBody>
      </p:sp>
      <p:sp>
        <p:nvSpPr>
          <p:cNvPr id="7" name="Text 3"/>
          <p:cNvSpPr/>
          <p:nvPr/>
        </p:nvSpPr>
        <p:spPr>
          <a:xfrm>
            <a:off x="781050" y="3197423"/>
            <a:ext cx="7581781" cy="1084898"/>
          </a:xfrm>
          <a:prstGeom prst="rect">
            <a:avLst/>
          </a:prstGeom>
          <a:noFill/>
          <a:ln/>
        </p:spPr>
        <p:txBody>
          <a:bodyPr wrap="square" rtlCol="0" anchor="t"/>
          <a:lstStyle/>
          <a:p>
            <a:pPr marL="0" indent="0">
              <a:lnSpc>
                <a:spcPts val="2137"/>
              </a:lnSpc>
              <a:buNone/>
            </a:pPr>
            <a:r>
              <a:rPr lang="en-US" sz="1335" dirty="0">
                <a:solidFill>
                  <a:srgbClr val="E5E0DF"/>
                </a:solidFill>
                <a:latin typeface="Overpass" pitchFamily="34" charset="0"/>
                <a:ea typeface="Overpass" pitchFamily="34" charset="-122"/>
                <a:cs typeface="Overpass" pitchFamily="34" charset="-120"/>
              </a:rPr>
              <a:t>As we navigate this project, it is evident that the collaboration between healthcare and technology can pave the way for innovative solutions to longstanding challenges. The development of an automated brain stroke recognition system not only streamlines the diagnostic process but also has the potential to make a profound impact on public health by facilitating quicker interventions.</a:t>
            </a:r>
            <a:endParaRPr lang="en-US" sz="1335" dirty="0"/>
          </a:p>
        </p:txBody>
      </p:sp>
      <p:sp>
        <p:nvSpPr>
          <p:cNvPr id="8" name="Text 4"/>
          <p:cNvSpPr/>
          <p:nvPr/>
        </p:nvSpPr>
        <p:spPr>
          <a:xfrm>
            <a:off x="781050" y="4473059"/>
            <a:ext cx="7581781" cy="271224"/>
          </a:xfrm>
          <a:prstGeom prst="rect">
            <a:avLst/>
          </a:prstGeom>
          <a:noFill/>
          <a:ln/>
        </p:spPr>
        <p:txBody>
          <a:bodyPr wrap="none" rtlCol="0" anchor="t"/>
          <a:lstStyle/>
          <a:p>
            <a:pPr marL="0" indent="0">
              <a:lnSpc>
                <a:spcPts val="2137"/>
              </a:lnSpc>
              <a:buNone/>
            </a:pPr>
            <a:r>
              <a:rPr lang="en-US" sz="1335" b="1" dirty="0">
                <a:solidFill>
                  <a:srgbClr val="E5E0DF"/>
                </a:solidFill>
                <a:latin typeface="Overpass" pitchFamily="34" charset="0"/>
                <a:ea typeface="Overpass" pitchFamily="34" charset="-122"/>
                <a:cs typeface="Overpass" pitchFamily="34" charset="-120"/>
              </a:rPr>
              <a:t>Future Applications:</a:t>
            </a:r>
            <a:endParaRPr lang="en-US" sz="1335" dirty="0"/>
          </a:p>
        </p:txBody>
      </p:sp>
      <p:sp>
        <p:nvSpPr>
          <p:cNvPr id="9" name="Text 5"/>
          <p:cNvSpPr/>
          <p:nvPr/>
        </p:nvSpPr>
        <p:spPr>
          <a:xfrm>
            <a:off x="781050" y="4935022"/>
            <a:ext cx="7581781" cy="542449"/>
          </a:xfrm>
          <a:prstGeom prst="rect">
            <a:avLst/>
          </a:prstGeom>
          <a:noFill/>
          <a:ln/>
        </p:spPr>
        <p:txBody>
          <a:bodyPr wrap="square" rtlCol="0" anchor="t"/>
          <a:lstStyle/>
          <a:p>
            <a:pPr marL="0" indent="0">
              <a:lnSpc>
                <a:spcPts val="2137"/>
              </a:lnSpc>
              <a:buNone/>
            </a:pPr>
            <a:r>
              <a:rPr lang="en-US" sz="1335" dirty="0">
                <a:solidFill>
                  <a:srgbClr val="E5E0DF"/>
                </a:solidFill>
                <a:latin typeface="Overpass" pitchFamily="34" charset="0"/>
                <a:ea typeface="Overpass" pitchFamily="34" charset="-122"/>
                <a:cs typeface="Overpass" pitchFamily="34" charset="-120"/>
              </a:rPr>
              <a:t>Looking ahead, the implications of our work extend beyond the immediate scope of stroke diagnosis. Here are some exciting future applications:</a:t>
            </a:r>
            <a:endParaRPr lang="en-US" sz="1335" dirty="0"/>
          </a:p>
        </p:txBody>
      </p:sp>
      <p:sp>
        <p:nvSpPr>
          <p:cNvPr id="10" name="Text 6"/>
          <p:cNvSpPr/>
          <p:nvPr/>
        </p:nvSpPr>
        <p:spPr>
          <a:xfrm>
            <a:off x="1052393" y="5668208"/>
            <a:ext cx="7310437" cy="305157"/>
          </a:xfrm>
          <a:prstGeom prst="rect">
            <a:avLst/>
          </a:prstGeom>
          <a:noFill/>
          <a:ln/>
        </p:spPr>
        <p:txBody>
          <a:bodyPr wrap="none" rtlCol="0" anchor="t"/>
          <a:lstStyle/>
          <a:p>
            <a:pPr marL="342900" indent="-342900" algn="l">
              <a:lnSpc>
                <a:spcPts val="2404"/>
              </a:lnSpc>
              <a:buSzPct val="100000"/>
              <a:buFont typeface="+mj-lt"/>
              <a:buAutoNum type="arabicPeriod"/>
            </a:pPr>
            <a:r>
              <a:rPr lang="en-US" sz="1335" b="1" dirty="0">
                <a:solidFill>
                  <a:srgbClr val="E5E0DF"/>
                </a:solidFill>
                <a:latin typeface="Overpass" pitchFamily="34" charset="0"/>
                <a:ea typeface="Overpass" pitchFamily="34" charset="-122"/>
                <a:cs typeface="Overpass" pitchFamily="34" charset="-120"/>
              </a:rPr>
              <a:t>Telemedicine Revolution</a:t>
            </a:r>
            <a:endParaRPr lang="en-US" sz="1335" dirty="0"/>
          </a:p>
        </p:txBody>
      </p:sp>
      <p:sp>
        <p:nvSpPr>
          <p:cNvPr id="11" name="Text 7"/>
          <p:cNvSpPr/>
          <p:nvPr/>
        </p:nvSpPr>
        <p:spPr>
          <a:xfrm>
            <a:off x="1052393" y="6041112"/>
            <a:ext cx="7310437" cy="305157"/>
          </a:xfrm>
          <a:prstGeom prst="rect">
            <a:avLst/>
          </a:prstGeom>
          <a:noFill/>
          <a:ln/>
        </p:spPr>
        <p:txBody>
          <a:bodyPr wrap="none" rtlCol="0" anchor="t"/>
          <a:lstStyle/>
          <a:p>
            <a:pPr marL="342900" indent="-342900" algn="l">
              <a:lnSpc>
                <a:spcPts val="2404"/>
              </a:lnSpc>
              <a:buSzPct val="100000"/>
              <a:buFont typeface="+mj-lt"/>
              <a:buAutoNum type="arabicPeriod" startAt="2"/>
            </a:pPr>
            <a:r>
              <a:rPr lang="en-US" sz="1335" b="1" dirty="0">
                <a:solidFill>
                  <a:srgbClr val="E5E0DF"/>
                </a:solidFill>
                <a:latin typeface="Overpass" pitchFamily="34" charset="0"/>
                <a:ea typeface="Overpass" pitchFamily="34" charset="-122"/>
                <a:cs typeface="Overpass" pitchFamily="34" charset="-120"/>
              </a:rPr>
              <a:t>Real-time Emergency Response</a:t>
            </a:r>
            <a:endParaRPr lang="en-US" sz="1335" dirty="0"/>
          </a:p>
        </p:txBody>
      </p:sp>
      <p:sp>
        <p:nvSpPr>
          <p:cNvPr id="12" name="Text 8"/>
          <p:cNvSpPr/>
          <p:nvPr/>
        </p:nvSpPr>
        <p:spPr>
          <a:xfrm>
            <a:off x="1052393" y="6414016"/>
            <a:ext cx="7310437" cy="305157"/>
          </a:xfrm>
          <a:prstGeom prst="rect">
            <a:avLst/>
          </a:prstGeom>
          <a:noFill/>
          <a:ln/>
        </p:spPr>
        <p:txBody>
          <a:bodyPr wrap="none" rtlCol="0" anchor="t"/>
          <a:lstStyle/>
          <a:p>
            <a:pPr marL="342900" indent="-342900" algn="l">
              <a:lnSpc>
                <a:spcPts val="2404"/>
              </a:lnSpc>
              <a:buSzPct val="100000"/>
              <a:buFont typeface="+mj-lt"/>
              <a:buAutoNum type="arabicPeriod" startAt="3"/>
            </a:pPr>
            <a:r>
              <a:rPr lang="en-US" sz="1335" b="1" dirty="0">
                <a:solidFill>
                  <a:srgbClr val="E5E0DF"/>
                </a:solidFill>
                <a:latin typeface="Overpass" pitchFamily="34" charset="0"/>
                <a:ea typeface="Overpass" pitchFamily="34" charset="-122"/>
                <a:cs typeface="Overpass" pitchFamily="34" charset="-120"/>
              </a:rPr>
              <a:t>Multi-modal Integration</a:t>
            </a:r>
            <a:endParaRPr lang="en-US" sz="1335" dirty="0"/>
          </a:p>
        </p:txBody>
      </p:sp>
      <p:sp>
        <p:nvSpPr>
          <p:cNvPr id="13" name="Text 9"/>
          <p:cNvSpPr/>
          <p:nvPr/>
        </p:nvSpPr>
        <p:spPr>
          <a:xfrm>
            <a:off x="1052393" y="6786920"/>
            <a:ext cx="7310437" cy="305157"/>
          </a:xfrm>
          <a:prstGeom prst="rect">
            <a:avLst/>
          </a:prstGeom>
          <a:noFill/>
          <a:ln/>
        </p:spPr>
        <p:txBody>
          <a:bodyPr wrap="none" rtlCol="0" anchor="t"/>
          <a:lstStyle/>
          <a:p>
            <a:pPr marL="342900" indent="-342900" algn="l">
              <a:lnSpc>
                <a:spcPts val="2404"/>
              </a:lnSpc>
              <a:buSzPct val="100000"/>
              <a:buFont typeface="+mj-lt"/>
              <a:buAutoNum type="arabicPeriod" startAt="4"/>
            </a:pPr>
            <a:r>
              <a:rPr lang="en-US" sz="1335" b="1" dirty="0">
                <a:solidFill>
                  <a:srgbClr val="E5E0DF"/>
                </a:solidFill>
                <a:latin typeface="Overpass" pitchFamily="34" charset="0"/>
                <a:ea typeface="Overpass" pitchFamily="34" charset="-122"/>
                <a:cs typeface="Overpass" pitchFamily="34" charset="-120"/>
              </a:rPr>
              <a:t>Continuous Learning and Adaptation</a:t>
            </a:r>
            <a:endParaRPr lang="en-US" sz="133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2834640"/>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Outro…</a:t>
            </a:r>
            <a:endParaRPr lang="en-US" sz="4374" dirty="0"/>
          </a:p>
        </p:txBody>
      </p:sp>
      <p:sp>
        <p:nvSpPr>
          <p:cNvPr id="5" name="Text 2"/>
          <p:cNvSpPr/>
          <p:nvPr/>
        </p:nvSpPr>
        <p:spPr>
          <a:xfrm>
            <a:off x="2348389" y="3973354"/>
            <a:ext cx="9933503"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In essence, our project marks a significant stride towards bridging the gap between medical science and technological innovation. The future applications extend far beyond the realm of brain stroke recognition, promising a paradigm shift in how we approach neurological emergencies and diagnostic processes.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1498</Words>
  <Application>Microsoft Office PowerPoint</Application>
  <PresentationFormat>Custom</PresentationFormat>
  <Paragraphs>91</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Overpass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Riddhith Banerjee</cp:lastModifiedBy>
  <cp:revision>2</cp:revision>
  <dcterms:created xsi:type="dcterms:W3CDTF">2023-12-01T04:02:54Z</dcterms:created>
  <dcterms:modified xsi:type="dcterms:W3CDTF">2023-12-01T04:20:58Z</dcterms:modified>
</cp:coreProperties>
</file>